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59" r:id="rId6"/>
    <p:sldId id="267" r:id="rId7"/>
    <p:sldId id="269" r:id="rId8"/>
    <p:sldId id="270" r:id="rId9"/>
    <p:sldId id="272" r:id="rId10"/>
    <p:sldId id="273" r:id="rId11"/>
    <p:sldId id="268" r:id="rId12"/>
    <p:sldId id="262" r:id="rId1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17" autoAdjust="0"/>
  </p:normalViewPr>
  <p:slideViewPr>
    <p:cSldViewPr snapToGrid="0" snapToObjects="1">
      <p:cViewPr varScale="1">
        <p:scale>
          <a:sx n="104" d="100"/>
          <a:sy n="104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6427623-FA93-413F-ABDF-2E46D1370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C6E5D7-7F6D-4D25-9766-A89A343F5ED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Renaming</a:t>
            </a:r>
          </a:p>
          <a:p>
            <a:pPr>
              <a:buFontTx/>
              <a:buChar char="-"/>
            </a:pPr>
            <a:r>
              <a:rPr lang="en-US" dirty="0" smtClean="0"/>
              <a:t>Inheritance</a:t>
            </a:r>
            <a:r>
              <a:rPr lang="en-US" baseline="0" dirty="0" smtClean="0"/>
              <a:t> hierarchy reorganization (connections are scattered)</a:t>
            </a:r>
          </a:p>
          <a:p>
            <a:pPr>
              <a:buFontTx/>
              <a:buChar char="-"/>
            </a:pPr>
            <a:r>
              <a:rPr lang="en-US" baseline="0" dirty="0" smtClean="0"/>
              <a:t>Adding new concepts: input and output ports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27623-FA93-413F-ABDF-2E46D1370A4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447800" y="381000"/>
            <a:ext cx="61722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chemeClr val="tx1"/>
                </a:solidFill>
              </a:rPr>
              <a:t>Institute for Software Integrated Systems</a:t>
            </a:r>
          </a:p>
          <a:p>
            <a:pPr eaLnBrk="0" hangingPunct="0">
              <a:spcBef>
                <a:spcPts val="600"/>
              </a:spcBef>
              <a:defRPr/>
            </a:pPr>
            <a:r>
              <a:rPr lang="en-US">
                <a:solidFill>
                  <a:schemeClr val="tx1"/>
                </a:solidFill>
              </a:rPr>
              <a:t>Vanderbilt University</a:t>
            </a:r>
          </a:p>
        </p:txBody>
      </p:sp>
      <p:pic>
        <p:nvPicPr>
          <p:cNvPr id="5" name="Picture 5" descr="is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457200"/>
            <a:ext cx="10287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10191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2286000"/>
            <a:ext cx="8229600" cy="16764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B6BBB-4555-4B3A-96D1-CE2203F54789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107DB-0277-4FB5-B8CF-D7FB35B26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33CB4-12AA-4A5D-9CF2-220852066958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FF534-C934-4DB0-86DE-91D92417A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A1DA2-6EAE-409F-B32D-D8C896B0C520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05A55-7879-4567-9FC4-A5BCEE3D2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5E529-A528-4674-BC04-541257838D9A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08736-158A-4C39-9109-4B0CDA470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CE64E-4815-4FDC-B031-16D60FADCAB8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17201-A89B-4372-B0F9-22810650D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837CE-9D86-4EE4-8DFB-935573727DF9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180F2-3065-475F-940C-6F4162A95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A71DD-8ACB-45BE-8864-4ED77D59D66E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72BFE-F58E-4FE8-81AE-986631470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82D12-9EFE-4476-BDFC-86B6FC145141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0AB34-DECB-4BB7-AD56-ECE5D1AB2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D6A6F-81A3-4A36-84BF-A4585A942C1A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A18B1-211E-4594-83ED-8F49ADB40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12C21-732A-42E9-9724-0008165225E8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04FF8-2351-4117-B4B9-791DDE757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381000"/>
            <a:ext cx="6172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6024B01-8902-4969-81CD-8C34D93F4F2F}" type="datetime4">
              <a:rPr lang="en-US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50012D9-E06A-4E1A-B94F-CA3030D85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685800" y="6248400"/>
            <a:ext cx="7772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pic>
        <p:nvPicPr>
          <p:cNvPr id="1032" name="Picture 8" descr="isi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96200" y="457200"/>
            <a:ext cx="10287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685800" y="62484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1" descr="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1000" y="381000"/>
            <a:ext cx="10191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Continuous Migration Support for Domain-Specific Languages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8720" y="4495800"/>
            <a:ext cx="6583680" cy="1143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Daniel Balasubramanian, </a:t>
            </a:r>
            <a:r>
              <a:rPr lang="en-US" sz="2400" dirty="0" err="1" smtClean="0"/>
              <a:t>Tihamer</a:t>
            </a:r>
            <a:r>
              <a:rPr lang="en-US" sz="2400" dirty="0" smtClean="0"/>
              <a:t> Levendovszky, Anantha Narayanan, Gabor Karsai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Depth-first search on the input model</a:t>
            </a:r>
          </a:p>
          <a:p>
            <a:r>
              <a:rPr lang="en-US" dirty="0" smtClean="0"/>
              <a:t>Maintaining the correspondence</a:t>
            </a:r>
          </a:p>
          <a:p>
            <a:r>
              <a:rPr lang="en-US" dirty="0" smtClean="0"/>
              <a:t>Delayed evaluation with a queue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19278" y="2321463"/>
            <a:ext cx="223811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Original </a:t>
            </a:r>
            <a:r>
              <a:rPr lang="en-US" dirty="0" err="1" smtClean="0">
                <a:solidFill>
                  <a:schemeClr val="tx1"/>
                </a:solidFill>
              </a:rPr>
              <a:t>metamodel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20010" y="4007007"/>
            <a:ext cx="22397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Evolved </a:t>
            </a:r>
            <a:r>
              <a:rPr lang="en-US" dirty="0" err="1" smtClean="0">
                <a:solidFill>
                  <a:schemeClr val="tx1"/>
                </a:solidFill>
              </a:rPr>
              <a:t>metamodel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1418" y="2987415"/>
            <a:ext cx="223003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Change Description (MCL)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91769" y="1829913"/>
            <a:ext cx="104547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Model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91769" y="2318415"/>
            <a:ext cx="104547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Model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91769" y="2808030"/>
            <a:ext cx="104547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Model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30047" y="3518505"/>
            <a:ext cx="196399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Evolved Model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30045" y="4007007"/>
            <a:ext cx="19640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Evolved Model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30045" y="4496622"/>
            <a:ext cx="19640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Evolved Model 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3" name="Elbow Connector 42"/>
          <p:cNvCxnSpPr>
            <a:stCxn id="9" idx="3"/>
            <a:endCxn id="12" idx="3"/>
          </p:cNvCxnSpPr>
          <p:nvPr/>
        </p:nvCxnSpPr>
        <p:spPr bwMode="auto">
          <a:xfrm>
            <a:off x="6937248" y="2029968"/>
            <a:ext cx="556798" cy="1688592"/>
          </a:xfrm>
          <a:prstGeom prst="bentConnector3">
            <a:avLst>
              <a:gd name="adj1" fmla="val 141056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5" name="Elbow Connector 44"/>
          <p:cNvCxnSpPr/>
          <p:nvPr/>
        </p:nvCxnSpPr>
        <p:spPr bwMode="auto">
          <a:xfrm>
            <a:off x="6961632" y="2484120"/>
            <a:ext cx="556798" cy="1688592"/>
          </a:xfrm>
          <a:prstGeom prst="bentConnector3">
            <a:avLst>
              <a:gd name="adj1" fmla="val 149267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6" name="Elbow Connector 45"/>
          <p:cNvCxnSpPr/>
          <p:nvPr/>
        </p:nvCxnSpPr>
        <p:spPr bwMode="auto">
          <a:xfrm>
            <a:off x="6961632" y="2977896"/>
            <a:ext cx="556798" cy="1688592"/>
          </a:xfrm>
          <a:prstGeom prst="bentConnector3">
            <a:avLst>
              <a:gd name="adj1" fmla="val 18047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0" name="Rectangular Callout 49"/>
          <p:cNvSpPr/>
          <p:nvPr/>
        </p:nvSpPr>
        <p:spPr bwMode="auto">
          <a:xfrm>
            <a:off x="6553200" y="5591847"/>
            <a:ext cx="2467356" cy="488502"/>
          </a:xfrm>
          <a:prstGeom prst="wedgeRectCallout">
            <a:avLst>
              <a:gd name="adj1" fmla="val 654"/>
              <a:gd name="adj2" fmla="val -47472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Automatic migration</a:t>
            </a:r>
          </a:p>
        </p:txBody>
      </p:sp>
      <p:cxnSp>
        <p:nvCxnSpPr>
          <p:cNvPr id="52" name="Straight Arrow Connector 51"/>
          <p:cNvCxnSpPr>
            <a:stCxn id="6" idx="3"/>
            <a:endCxn id="9" idx="1"/>
          </p:cNvCxnSpPr>
          <p:nvPr/>
        </p:nvCxnSpPr>
        <p:spPr bwMode="auto">
          <a:xfrm flipV="1">
            <a:off x="5057391" y="2029968"/>
            <a:ext cx="834378" cy="4915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3" name="Straight Arrow Connector 52"/>
          <p:cNvCxnSpPr>
            <a:endCxn id="10" idx="1"/>
          </p:cNvCxnSpPr>
          <p:nvPr/>
        </p:nvCxnSpPr>
        <p:spPr bwMode="auto">
          <a:xfrm flipV="1">
            <a:off x="5059727" y="2518470"/>
            <a:ext cx="832042" cy="3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6" name="Straight Arrow Connector 55"/>
          <p:cNvCxnSpPr>
            <a:endCxn id="11" idx="1"/>
          </p:cNvCxnSpPr>
          <p:nvPr/>
        </p:nvCxnSpPr>
        <p:spPr bwMode="auto">
          <a:xfrm>
            <a:off x="5059727" y="2521518"/>
            <a:ext cx="832042" cy="4865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0" name="Straight Arrow Connector 59"/>
          <p:cNvCxnSpPr>
            <a:stCxn id="7" idx="3"/>
            <a:endCxn id="12" idx="1"/>
          </p:cNvCxnSpPr>
          <p:nvPr/>
        </p:nvCxnSpPr>
        <p:spPr bwMode="auto">
          <a:xfrm flipV="1">
            <a:off x="5059727" y="3718560"/>
            <a:ext cx="470320" cy="4885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2" name="Straight Arrow Connector 61"/>
          <p:cNvCxnSpPr>
            <a:stCxn id="7" idx="3"/>
          </p:cNvCxnSpPr>
          <p:nvPr/>
        </p:nvCxnSpPr>
        <p:spPr bwMode="auto">
          <a:xfrm>
            <a:off x="5059727" y="4207062"/>
            <a:ext cx="470318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4" name="Straight Arrow Connector 63"/>
          <p:cNvCxnSpPr>
            <a:stCxn id="7" idx="3"/>
            <a:endCxn id="14" idx="1"/>
          </p:cNvCxnSpPr>
          <p:nvPr/>
        </p:nvCxnSpPr>
        <p:spPr bwMode="auto">
          <a:xfrm>
            <a:off x="5059727" y="4207062"/>
            <a:ext cx="470318" cy="4896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6" name="Straight Arrow Connector 65"/>
          <p:cNvCxnSpPr>
            <a:endCxn id="6" idx="1"/>
          </p:cNvCxnSpPr>
          <p:nvPr/>
        </p:nvCxnSpPr>
        <p:spPr bwMode="auto">
          <a:xfrm flipV="1">
            <a:off x="1447800" y="2521518"/>
            <a:ext cx="1371478" cy="4658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8" name="Straight Arrow Connector 67"/>
          <p:cNvCxnSpPr>
            <a:stCxn id="8" idx="2"/>
            <a:endCxn id="7" idx="1"/>
          </p:cNvCxnSpPr>
          <p:nvPr/>
        </p:nvCxnSpPr>
        <p:spPr bwMode="auto">
          <a:xfrm rot="16200000" flipH="1">
            <a:off x="1817341" y="3204392"/>
            <a:ext cx="511761" cy="149357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step-by-step evolution concept</a:t>
            </a:r>
          </a:p>
          <a:p>
            <a:r>
              <a:rPr lang="en-US" dirty="0" smtClean="0"/>
              <a:t>Using a DSML for specifying migrations</a:t>
            </a:r>
          </a:p>
          <a:p>
            <a:pPr marL="971550" lvl="1" indent="-514350"/>
            <a:r>
              <a:rPr lang="en-US" dirty="0" smtClean="0"/>
              <a:t>Attach original and updated meta-models</a:t>
            </a:r>
          </a:p>
          <a:p>
            <a:pPr marL="971550" lvl="1" indent="-514350"/>
            <a:r>
              <a:rPr lang="en-US" dirty="0" smtClean="0"/>
              <a:t>Define correspondences only between elements that have changed</a:t>
            </a:r>
          </a:p>
          <a:p>
            <a:pPr marL="971550" lvl="1" indent="-514350"/>
            <a:r>
              <a:rPr lang="en-US" dirty="0" smtClean="0"/>
              <a:t>More efficient than the general transformation</a:t>
            </a:r>
          </a:p>
          <a:p>
            <a:r>
              <a:rPr lang="en-US" dirty="0" smtClean="0"/>
              <a:t>Automatic migration of legacy models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smtClean="0"/>
              <a:t>Model evolution</a:t>
            </a:r>
          </a:p>
          <a:p>
            <a:r>
              <a:rPr lang="en-US" dirty="0" smtClean="0"/>
              <a:t>Advanced rules</a:t>
            </a:r>
          </a:p>
          <a:p>
            <a:r>
              <a:rPr lang="en-US" dirty="0" smtClean="0"/>
              <a:t>Implementation</a:t>
            </a:r>
          </a:p>
          <a:p>
            <a:r>
              <a:rPr lang="en-US" dirty="0" smtClean="0"/>
              <a:t>Summary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Domain-Specific Languages</a:t>
            </a:r>
          </a:p>
          <a:p>
            <a:pPr lvl="1"/>
            <a:r>
              <a:rPr lang="en-US" sz="2000" dirty="0" smtClean="0"/>
              <a:t>Understandability for domain expert</a:t>
            </a:r>
          </a:p>
          <a:p>
            <a:pPr lvl="1"/>
            <a:r>
              <a:rPr lang="en-US" sz="2000" dirty="0" smtClean="0"/>
              <a:t>Support for code generation</a:t>
            </a:r>
          </a:p>
          <a:p>
            <a:pPr lvl="1"/>
            <a:r>
              <a:rPr lang="en-US" sz="2000" dirty="0" smtClean="0"/>
              <a:t>Generative technique</a:t>
            </a:r>
          </a:p>
          <a:p>
            <a:r>
              <a:rPr lang="en-US" sz="2400" dirty="0" err="1" smtClean="0"/>
              <a:t>Metamodeling</a:t>
            </a:r>
            <a:endParaRPr lang="en-US" sz="2400" dirty="0" smtClean="0"/>
          </a:p>
          <a:p>
            <a:pPr lvl="1"/>
            <a:r>
              <a:rPr lang="en-US" sz="2000" dirty="0" smtClean="0"/>
              <a:t>Flexibility</a:t>
            </a:r>
          </a:p>
          <a:p>
            <a:pPr lvl="1"/>
            <a:r>
              <a:rPr lang="en-US" sz="2000" dirty="0" smtClean="0"/>
              <a:t>Usability</a:t>
            </a:r>
          </a:p>
          <a:p>
            <a:r>
              <a:rPr lang="en-US" sz="2400" dirty="0" smtClean="0"/>
              <a:t>Challenge – industrial applications</a:t>
            </a:r>
          </a:p>
          <a:p>
            <a:pPr lvl="1"/>
            <a:r>
              <a:rPr lang="en-US" sz="2000" dirty="0" err="1" smtClean="0"/>
              <a:t>Metamodels</a:t>
            </a:r>
            <a:r>
              <a:rPr lang="en-US" sz="2000" dirty="0" smtClean="0"/>
              <a:t> change due to better understanding, domain evolution, etc.</a:t>
            </a:r>
          </a:p>
          <a:p>
            <a:pPr lvl="1"/>
            <a:r>
              <a:rPr lang="en-US" sz="2000" dirty="0" smtClean="0"/>
              <a:t>Treatment of legacy models and…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hierarchical SF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424" y="1920240"/>
            <a:ext cx="8278368" cy="2448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Evolving Legacy Models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" name="Picture 2" descr="C:\Work\SLEPresentation\Screenshots\FirstMetamodel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" y="1219200"/>
            <a:ext cx="4505325" cy="3206150"/>
          </a:xfrm>
          <a:prstGeom prst="rect">
            <a:avLst/>
          </a:prstGeom>
          <a:noFill/>
        </p:spPr>
      </p:pic>
      <p:pic>
        <p:nvPicPr>
          <p:cNvPr id="7" name="Picture 3" descr="C:\Work\SLEPresentation\Screenshots\EvolvedMetamodel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05237" y="4425350"/>
            <a:ext cx="4771835" cy="1968279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55810" y="4427922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Original </a:t>
            </a:r>
            <a:r>
              <a:rPr lang="en-US" dirty="0" err="1" smtClean="0">
                <a:solidFill>
                  <a:schemeClr val="tx1"/>
                </a:solidFill>
              </a:rPr>
              <a:t>metamodel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44126" y="6393629"/>
            <a:ext cx="2239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Evolved </a:t>
            </a:r>
            <a:r>
              <a:rPr lang="en-US" dirty="0" err="1" smtClean="0">
                <a:solidFill>
                  <a:schemeClr val="tx1"/>
                </a:solidFill>
              </a:rPr>
              <a:t>metamodel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259" y="3781400"/>
            <a:ext cx="1379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MCL Rules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1678" y="2257455"/>
            <a:ext cx="3775394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Continuous, step-by-step evolution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MCL Rules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6" name="Picture 4" descr="C:\Work\DSMWorkshopPresentation\Screenshots\MigrationRuleOne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81200"/>
            <a:ext cx="3171826" cy="3324225"/>
          </a:xfrm>
          <a:prstGeom prst="rect">
            <a:avLst/>
          </a:prstGeom>
          <a:noFill/>
        </p:spPr>
      </p:pic>
      <p:pic>
        <p:nvPicPr>
          <p:cNvPr id="7" name="Picture 5" descr="C:\Work\DSMWorkshopPresentation\Screenshots\MigrationRuleConnections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514600"/>
            <a:ext cx="4114800" cy="2362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788457" y="5841081"/>
            <a:ext cx="2569934" cy="40011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return !(</a:t>
            </a:r>
            <a:r>
              <a:rPr lang="en-US" dirty="0" err="1" smtClean="0">
                <a:solidFill>
                  <a:schemeClr val="tx1"/>
                </a:solidFill>
              </a:rPr>
              <a:t>Port.IsInput</a:t>
            </a:r>
            <a:r>
              <a:rPr lang="en-US" dirty="0" smtClean="0">
                <a:solidFill>
                  <a:schemeClr val="tx1"/>
                </a:solidFill>
              </a:rPr>
              <a:t>());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8" idx="0"/>
          </p:cNvCxnSpPr>
          <p:nvPr/>
        </p:nvCxnSpPr>
        <p:spPr>
          <a:xfrm>
            <a:off x="2667794" y="4648994"/>
            <a:ext cx="1405630" cy="11920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9096" y="5574268"/>
            <a:ext cx="2484976" cy="40011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return (</a:t>
            </a:r>
            <a:r>
              <a:rPr lang="en-US" dirty="0" err="1" smtClean="0">
                <a:solidFill>
                  <a:schemeClr val="tx1"/>
                </a:solidFill>
              </a:rPr>
              <a:t>Port.IsInput</a:t>
            </a:r>
            <a:r>
              <a:rPr lang="en-US" dirty="0" smtClean="0">
                <a:solidFill>
                  <a:schemeClr val="tx1"/>
                </a:solidFill>
              </a:rPr>
              <a:t>());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1219200" y="4876800"/>
            <a:ext cx="1371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elements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3613" y="1219200"/>
            <a:ext cx="4676775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463" y="2720912"/>
            <a:ext cx="555307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592" y="381000"/>
            <a:ext cx="6312408" cy="838200"/>
          </a:xfrm>
        </p:spPr>
        <p:txBody>
          <a:bodyPr/>
          <a:lstStyle/>
          <a:p>
            <a:r>
              <a:rPr lang="en-US" dirty="0" smtClean="0"/>
              <a:t>Changing containment hierarchy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3563" y="1752600"/>
            <a:ext cx="54768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 association with attribute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8A1DA2-6EAE-409F-B32D-D8C896B0C520}" type="datetime4">
              <a:rPr lang="en-US" smtClean="0"/>
              <a:pPr>
                <a:defRPr/>
              </a:pPr>
              <a:t>October 26, 2009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205A55-7879-4567-9FC4-A5BCEE3D252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2716" y="2138934"/>
            <a:ext cx="660082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IS-Vanderbilt">
  <a:themeElements>
    <a:clrScheme name="ISIS-Vanderbilt 4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FFFFFF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92D00"/>
      </a:accent6>
      <a:hlink>
        <a:srgbClr val="CC9900"/>
      </a:hlink>
      <a:folHlink>
        <a:srgbClr val="FF9900"/>
      </a:folHlink>
    </a:clrScheme>
    <a:fontScheme name="ISIS-Vanderbi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SIS-Vanderbilt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IS-Vanderbilt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IS-Vanderbil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IS-Vanderbilt 4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FFFFFF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92D00"/>
        </a:accent6>
        <a:hlink>
          <a:srgbClr val="CC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IS-Vanderbilt 5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0000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B92D00"/>
        </a:accent6>
        <a:hlink>
          <a:srgbClr val="CC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ISIS-Vanderbilt</Template>
  <TotalTime>1368</TotalTime>
  <Words>218</Words>
  <Application>Microsoft Office PowerPoint</Application>
  <PresentationFormat>On-screen Show (4:3)</PresentationFormat>
  <Paragraphs>81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ISIS-Vanderbilt</vt:lpstr>
      <vt:lpstr>Continuous Migration Support for Domain-Specific Languages</vt:lpstr>
      <vt:lpstr>Outline</vt:lpstr>
      <vt:lpstr>Motivation</vt:lpstr>
      <vt:lpstr>Example hierarchical SF</vt:lpstr>
      <vt:lpstr>Evolving Legacy Models</vt:lpstr>
      <vt:lpstr>Sample MCL Rules</vt:lpstr>
      <vt:lpstr>Deleting elements</vt:lpstr>
      <vt:lpstr>Changing containment hierarchy</vt:lpstr>
      <vt:lpstr>Replace association with attribute</vt:lpstr>
      <vt:lpstr>Implementation</vt:lpstr>
      <vt:lpstr>Summary</vt:lpstr>
      <vt:lpstr>Conclusions</vt:lpstr>
    </vt:vector>
  </TitlesOfParts>
  <Company>Vanderbilt University--ISIS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jancsi</dc:creator>
  <cp:lastModifiedBy>tihamer</cp:lastModifiedBy>
  <cp:revision>107</cp:revision>
  <dcterms:created xsi:type="dcterms:W3CDTF">2006-02-06T22:23:33Z</dcterms:created>
  <dcterms:modified xsi:type="dcterms:W3CDTF">2009-10-26T13:06:39Z</dcterms:modified>
</cp:coreProperties>
</file>